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333"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4" d="100"/>
          <a:sy n="54" d="100"/>
        </p:scale>
        <p:origin x="1320"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9343601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&lt;Anchal Joshi&gt;</a:t>
            </a:r>
          </a:p>
          <a:p>
            <a:r>
              <a:rPr lang="en-US" dirty="0">
                <a:solidFill>
                  <a:schemeClr val="bg2"/>
                </a:solidFill>
                <a:latin typeface="Abadi" panose="020B0604020104020204" pitchFamily="34" charset="0"/>
                <a:ea typeface="SF Pro" pitchFamily="2" charset="0"/>
                <a:cs typeface="SF Pro" pitchFamily="2" charset="0"/>
              </a:rPr>
              <a:t>&lt;5</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April 2024&gt;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Content Placeholder 1">
            <a:extLst>
              <a:ext uri="{FF2B5EF4-FFF2-40B4-BE49-F238E27FC236}">
                <a16:creationId xmlns:a16="http://schemas.microsoft.com/office/drawing/2014/main" id="{F82C72F4-65E6-DB28-A218-D00AC03E248C}"/>
              </a:ext>
            </a:extLst>
          </p:cNvPr>
          <p:cNvPicPr>
            <a:picLocks noGrp="1" noChangeAspect="1"/>
          </p:cNvPicPr>
          <p:nvPr>
            <p:ph idx="4294967295"/>
          </p:nvPr>
        </p:nvPicPr>
        <p:blipFill>
          <a:blip r:embed="rId3"/>
          <a:stretch>
            <a:fillRect/>
          </a:stretch>
        </p:blipFill>
        <p:spPr>
          <a:xfrm>
            <a:off x="5187018" y="1825625"/>
            <a:ext cx="5865462" cy="4351338"/>
          </a:xfrm>
          <a:prstGeom prst="rect">
            <a:avLst/>
          </a:prstGeom>
        </p:spPr>
      </p:pic>
      <p:sp>
        <p:nvSpPr>
          <p:cNvPr id="6" name="TextBox 5">
            <a:extLst>
              <a:ext uri="{FF2B5EF4-FFF2-40B4-BE49-F238E27FC236}">
                <a16:creationId xmlns:a16="http://schemas.microsoft.com/office/drawing/2014/main" id="{A72D449F-C390-AEDC-6629-7AF449504286}"/>
              </a:ext>
            </a:extLst>
          </p:cNvPr>
          <p:cNvSpPr txBox="1"/>
          <p:nvPr/>
        </p:nvSpPr>
        <p:spPr>
          <a:xfrm>
            <a:off x="365168" y="2049540"/>
            <a:ext cx="4598718" cy="3318857"/>
          </a:xfrm>
          <a:prstGeom prst="rect">
            <a:avLst/>
          </a:prstGeom>
          <a:noFill/>
        </p:spPr>
        <p:txBody>
          <a:bodyPr wrap="square">
            <a:spAutoFit/>
          </a:bodyPr>
          <a:lstStyle/>
          <a:p>
            <a:r>
              <a:rPr lang="en-US" sz="1800" dirty="0">
                <a:solidFill>
                  <a:schemeClr val="accent3">
                    <a:lumMod val="25000"/>
                  </a:schemeClr>
                </a:solidFill>
                <a:latin typeface="Abadi" panose="020B0604020104020204" pitchFamily="34" charset="0"/>
              </a:rPr>
              <a:t>We performed exploratory data analysis and determined the training labels.</a:t>
            </a:r>
          </a:p>
          <a:p>
            <a:r>
              <a:rPr lang="en-US" sz="18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18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1800" dirty="0">
                <a:solidFill>
                  <a:schemeClr val="accent3">
                    <a:lumMod val="25000"/>
                  </a:schemeClr>
                </a:solidFill>
                <a:latin typeface="Abadi" panose="020B0604020104020204" pitchFamily="34" charset="0"/>
              </a:rPr>
              <a:t>The link to the notebook is </a:t>
            </a:r>
            <a:r>
              <a:rPr lang="en-US" sz="1800" dirty="0">
                <a:solidFill>
                  <a:srgbClr val="1C7DDB"/>
                </a:solidFill>
                <a:latin typeface="Abadi" panose="020B0604020104020204" pitchFamily="34" charset="0"/>
              </a:rPr>
              <a:t>https://github.com/AanchalJJoshi/IBM-Data-Science/blob/main/Datawrangling.ipynb.</a:t>
            </a:r>
            <a:endParaRPr lang="en-US"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lvl="1">
              <a:lnSpc>
                <a:spcPct val="100000"/>
              </a:lnSpc>
              <a:spcBef>
                <a:spcPts val="1400"/>
              </a:spcBef>
            </a:pPr>
            <a:r>
              <a:rPr lang="en-US" sz="18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1800" dirty="0">
              <a:solidFill>
                <a:schemeClr val="accent3">
                  <a:lumMod val="25000"/>
                </a:schemeClr>
              </a:solidFill>
              <a:latin typeface="Abadi" panose="020B0604020104020204" pitchFamily="34" charset="0"/>
            </a:endParaRPr>
          </a:p>
          <a:p>
            <a:pPr lvl="1"/>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https://github.com/AanchalJJoshi/IBM-Data-Science/blob/main/EDA_data%20visualisation.ipynb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2"/>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3"/>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24124764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620636"/>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https://github.com/AanchalJJoshi/IBM-Data-Science/blob/main/jupyter-labs-eda-sql-coursera_sqllite.ipynb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endParaRPr lang="en-US" dirty="0"/>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https://github.com/AanchalJJoshi/IBM-Data-Science/blob/main/app.py</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https://github.com/AanchalJJoshi/IBM-Data-Science/blob/main/SpaceX_Machine_Learning_Prediction_Part_5.jupyterlite.ipynb</a:t>
            </a:r>
            <a:endParaRPr lang="en-US" sz="24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6" name="TextBox 5">
            <a:extLst>
              <a:ext uri="{FF2B5EF4-FFF2-40B4-BE49-F238E27FC236}">
                <a16:creationId xmlns:a16="http://schemas.microsoft.com/office/drawing/2014/main" id="{98D3C9EA-6BB0-8AF4-585C-3116A48AB600}"/>
              </a:ext>
            </a:extLst>
          </p:cNvPr>
          <p:cNvSpPr txBox="1"/>
          <p:nvPr/>
        </p:nvSpPr>
        <p:spPr>
          <a:xfrm>
            <a:off x="770011" y="1538625"/>
            <a:ext cx="10226540" cy="1102866"/>
          </a:xfrm>
          <a:prstGeom prst="rect">
            <a:avLst/>
          </a:prstGeom>
          <a:noFill/>
        </p:spPr>
        <p:txBody>
          <a:bodyPr wrap="square">
            <a:sp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18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BB8474BE-84E3-C13C-EE9F-4502358B8D29}"/>
              </a:ext>
            </a:extLst>
          </p:cNvPr>
          <p:cNvPicPr>
            <a:picLocks noChangeAspect="1"/>
          </p:cNvPicPr>
          <p:nvPr/>
        </p:nvPicPr>
        <p:blipFill>
          <a:blip r:embed="rId3"/>
          <a:stretch>
            <a:fillRect/>
          </a:stretch>
        </p:blipFill>
        <p:spPr>
          <a:xfrm>
            <a:off x="890650" y="2386940"/>
            <a:ext cx="9991716" cy="351509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a:ln>
            <a:noFill/>
          </a:ln>
          <a:effectLst>
            <a:softEdge rad="112500"/>
          </a:effec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7" name="Content Placeholder 2">
            <a:extLst>
              <a:ext uri="{FF2B5EF4-FFF2-40B4-BE49-F238E27FC236}">
                <a16:creationId xmlns:a16="http://schemas.microsoft.com/office/drawing/2014/main" id="{CACB8D78-CD88-BD8C-5C9B-DE4A7747ABA9}"/>
              </a:ext>
            </a:extLst>
          </p:cNvPr>
          <p:cNvSpPr>
            <a:spLocks noGrp="1"/>
          </p:cNvSpPr>
          <p:nvPr>
            <p:ph type="body" sz="half" idx="4294967295"/>
          </p:nvPr>
        </p:nvSpPr>
        <p:spPr>
          <a:xfrm>
            <a:off x="769938" y="2082800"/>
            <a:ext cx="3932237" cy="3811588"/>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pic>
        <p:nvPicPr>
          <p:cNvPr id="8" name="Picture 7">
            <a:extLst>
              <a:ext uri="{FF2B5EF4-FFF2-40B4-BE49-F238E27FC236}">
                <a16:creationId xmlns:a16="http://schemas.microsoft.com/office/drawing/2014/main" id="{1BA197A9-9CA6-92B8-FEBB-7B7F603A54F2}"/>
              </a:ext>
            </a:extLst>
          </p:cNvPr>
          <p:cNvPicPr>
            <a:picLocks noChangeAspect="1"/>
          </p:cNvPicPr>
          <p:nvPr/>
        </p:nvPicPr>
        <p:blipFill>
          <a:blip r:embed="rId3"/>
          <a:stretch>
            <a:fillRect/>
          </a:stretch>
        </p:blipFill>
        <p:spPr>
          <a:xfrm>
            <a:off x="4967973" y="2244294"/>
            <a:ext cx="6580559" cy="343926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357168" cy="156409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B21485E9-1B8C-B3BE-5461-DCA6283139DB}"/>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399"/>
            <a:ext cx="9739651" cy="354775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DB7B1AA0-3BB5-CC93-4CD5-F95A58469948}"/>
              </a:ext>
            </a:extLst>
          </p:cNvPr>
          <p:cNvPicPr>
            <a:picLocks noChangeAspect="1"/>
          </p:cNvPicPr>
          <p:nvPr/>
        </p:nvPicPr>
        <p:blipFill>
          <a:blip r:embed="rId3"/>
          <a:stretch>
            <a:fillRect/>
          </a:stretch>
        </p:blipFill>
        <p:spPr>
          <a:xfrm>
            <a:off x="1146614" y="3429000"/>
            <a:ext cx="9082607" cy="229490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909C56D4-3E4B-B188-FFB9-5E1400A595A3}"/>
              </a:ext>
            </a:extLst>
          </p:cNvPr>
          <p:cNvPicPr>
            <a:picLocks noChangeAspect="1"/>
          </p:cNvPicPr>
          <p:nvPr/>
        </p:nvPicPr>
        <p:blipFill>
          <a:blip r:embed="rId3"/>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611985" cy="3268889"/>
          </a:xfrm>
          <a:prstGeom prst="rect">
            <a:avLst/>
          </a:prstGeom>
        </p:spPr>
        <p:txBody>
          <a:bodyPr>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a:extLst>
              <a:ext uri="{FF2B5EF4-FFF2-40B4-BE49-F238E27FC236}">
                <a16:creationId xmlns:a16="http://schemas.microsoft.com/office/drawing/2014/main" id="{AC874BAD-283A-E5A1-1B10-AD75C576B263}"/>
              </a:ext>
            </a:extLst>
          </p:cNvPr>
          <p:cNvPicPr>
            <a:picLocks noChangeAspect="1"/>
          </p:cNvPicPr>
          <p:nvPr/>
        </p:nvPicPr>
        <p:blipFill>
          <a:blip r:embed="rId3"/>
          <a:stretch>
            <a:fillRect/>
          </a:stretch>
        </p:blipFill>
        <p:spPr>
          <a:xfrm>
            <a:off x="5295320" y="2196715"/>
            <a:ext cx="6520628" cy="353442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query below to display 5 records where launch sites begin with `CCA`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a:extLst>
              <a:ext uri="{FF2B5EF4-FFF2-40B4-BE49-F238E27FC236}">
                <a16:creationId xmlns:a16="http://schemas.microsoft.com/office/drawing/2014/main" id="{48C0C6E6-81BC-9364-741C-2EBDE33B1B71}"/>
              </a:ext>
            </a:extLst>
          </p:cNvPr>
          <p:cNvPicPr>
            <a:picLocks noChangeAspect="1"/>
          </p:cNvPicPr>
          <p:nvPr/>
        </p:nvPicPr>
        <p:blipFill>
          <a:blip r:embed="rId3"/>
          <a:stretch>
            <a:fillRect/>
          </a:stretch>
        </p:blipFill>
        <p:spPr>
          <a:xfrm>
            <a:off x="867266" y="3039538"/>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a:extLst>
              <a:ext uri="{FF2B5EF4-FFF2-40B4-BE49-F238E27FC236}">
                <a16:creationId xmlns:a16="http://schemas.microsoft.com/office/drawing/2014/main" id="{1B232817-89A4-4B1A-FF51-68EBE36359FA}"/>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400" dirty="0">
                <a:latin typeface="Abadi" panose="020B0604020104020204" pitchFamily="34" charset="0"/>
              </a:rPr>
              <a:t>We calculated the average payload mass carried by booster version F9 v1.1 as 2928.4</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a:extLst>
              <a:ext uri="{FF2B5EF4-FFF2-40B4-BE49-F238E27FC236}">
                <a16:creationId xmlns:a16="http://schemas.microsoft.com/office/drawing/2014/main" id="{67658790-2903-0849-C845-B9A539342E05}"/>
              </a:ext>
            </a:extLst>
          </p:cNvPr>
          <p:cNvPicPr>
            <a:picLocks noChangeAspect="1"/>
          </p:cNvPicPr>
          <p:nvPr/>
        </p:nvPicPr>
        <p:blipFill>
          <a:blip r:embed="rId3"/>
          <a:stretch>
            <a:fillRect/>
          </a:stretch>
        </p:blipFill>
        <p:spPr>
          <a:xfrm>
            <a:off x="1237628" y="2977958"/>
            <a:ext cx="8476388" cy="2797367"/>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400" dirty="0">
                <a:latin typeface="Abadi" panose="020B0604020104020204" pitchFamily="34" charset="0"/>
              </a:rPr>
              <a:t>We observed that the dates of the first successful landing outcome on ground pad was 22</a:t>
            </a:r>
            <a:r>
              <a:rPr lang="en-US" sz="2400" baseline="30000" dirty="0">
                <a:latin typeface="Abadi" panose="020B0604020104020204" pitchFamily="34" charset="0"/>
              </a:rPr>
              <a:t>nd</a:t>
            </a:r>
            <a:r>
              <a:rPr lang="en-US" sz="2400" dirty="0">
                <a:latin typeface="Abadi" panose="020B0604020104020204" pitchFamily="34" charset="0"/>
              </a:rPr>
              <a:t> December 2015</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a:extLst>
              <a:ext uri="{FF2B5EF4-FFF2-40B4-BE49-F238E27FC236}">
                <a16:creationId xmlns:a16="http://schemas.microsoft.com/office/drawing/2014/main" id="{32B25DFB-DCDB-EA06-57B6-4DDC4EEDF97B}"/>
              </a:ext>
            </a:extLst>
          </p:cNvPr>
          <p:cNvPicPr>
            <a:picLocks noChangeAspect="1"/>
          </p:cNvPicPr>
          <p:nvPr/>
        </p:nvPicPr>
        <p:blipFill>
          <a:blip r:embed="rId3"/>
          <a:stretch>
            <a:fillRect/>
          </a:stretch>
        </p:blipFill>
        <p:spPr>
          <a:xfrm>
            <a:off x="1293336" y="2871144"/>
            <a:ext cx="9643837" cy="249432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Content Placeholder 1">
            <a:extLst>
              <a:ext uri="{FF2B5EF4-FFF2-40B4-BE49-F238E27FC236}">
                <a16:creationId xmlns:a16="http://schemas.microsoft.com/office/drawing/2014/main" id="{E4BBC320-5A92-18A8-C99C-AC9874B05FE5}"/>
              </a:ext>
            </a:extLst>
          </p:cNvPr>
          <p:cNvPicPr>
            <a:picLocks noGrp="1" noChangeAspect="1"/>
          </p:cNvPicPr>
          <p:nvPr>
            <p:ph idx="4294967295"/>
          </p:nvPr>
        </p:nvPicPr>
        <p:blipFill>
          <a:blip r:embed="rId3"/>
          <a:stretch>
            <a:fillRect/>
          </a:stretch>
        </p:blipFill>
        <p:spPr>
          <a:xfrm>
            <a:off x="5613204" y="1686296"/>
            <a:ext cx="5110214" cy="4465121"/>
          </a:xfrm>
          <a:prstGeom prst="rect">
            <a:avLst/>
          </a:prstGeom>
        </p:spPr>
      </p:pic>
      <p:sp>
        <p:nvSpPr>
          <p:cNvPr id="6" name="TextBox 5">
            <a:extLst>
              <a:ext uri="{FF2B5EF4-FFF2-40B4-BE49-F238E27FC236}">
                <a16:creationId xmlns:a16="http://schemas.microsoft.com/office/drawing/2014/main" id="{E85AA139-5E01-5A0D-2CF0-E559319491C1}"/>
              </a:ext>
            </a:extLst>
          </p:cNvPr>
          <p:cNvSpPr txBox="1"/>
          <p:nvPr/>
        </p:nvSpPr>
        <p:spPr>
          <a:xfrm>
            <a:off x="983120" y="1615498"/>
            <a:ext cx="3992641" cy="2210862"/>
          </a:xfrm>
          <a:prstGeom prst="rect">
            <a:avLst/>
          </a:prstGeom>
          <a:noFill/>
        </p:spPr>
        <p:txBody>
          <a:bodyPr wrap="square">
            <a:spAutoFit/>
          </a:bodyPr>
          <a:lstStyle/>
          <a:p>
            <a:pPr>
              <a:spcBef>
                <a:spcPts val="1400"/>
              </a:spcBef>
            </a:pPr>
            <a:r>
              <a:rPr lang="en-US" sz="1800" dirty="0">
                <a:latin typeface="Abadi" panose="020B0604020104020204" pitchFamily="34" charset="0"/>
              </a:rPr>
              <a:t>We used the </a:t>
            </a:r>
            <a:r>
              <a:rPr lang="en-US" sz="1800" b="1" dirty="0">
                <a:latin typeface="Abadi" panose="020B0604020104020204" pitchFamily="34" charset="0"/>
              </a:rPr>
              <a:t>WHERE</a:t>
            </a:r>
            <a:r>
              <a:rPr lang="en-US" sz="1800" dirty="0">
                <a:latin typeface="Abadi" panose="020B0604020104020204" pitchFamily="34" charset="0"/>
              </a:rPr>
              <a:t> clause to filter for boosters which have successfully landed on drone ship and applied the </a:t>
            </a:r>
            <a:r>
              <a:rPr lang="en-US" sz="1800" b="1" dirty="0">
                <a:latin typeface="Abadi" panose="020B0604020104020204" pitchFamily="34" charset="0"/>
              </a:rPr>
              <a:t>AND</a:t>
            </a:r>
            <a:r>
              <a:rPr lang="en-US" sz="1800" dirty="0">
                <a:latin typeface="Abadi" panose="020B0604020104020204" pitchFamily="34" charset="0"/>
              </a:rPr>
              <a:t> condition to determine successful landing with payload mass greater than 4000 but less than 6000</a:t>
            </a:r>
          </a:p>
          <a:p>
            <a:pPr>
              <a:spcBef>
                <a:spcPts val="1400"/>
              </a:spcBef>
            </a:pPr>
            <a:endParaRPr lang="en-US" sz="1800" dirty="0"/>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20043"/>
            <a:ext cx="10952048" cy="4799308"/>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b="1"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Content Placeholder 1">
            <a:extLst>
              <a:ext uri="{FF2B5EF4-FFF2-40B4-BE49-F238E27FC236}">
                <a16:creationId xmlns:a16="http://schemas.microsoft.com/office/drawing/2014/main" id="{BA053329-53E9-2FDA-3CCA-783C0A9F0E36}"/>
              </a:ext>
            </a:extLst>
          </p:cNvPr>
          <p:cNvPicPr>
            <a:picLocks noGrp="1" noChangeAspect="1"/>
          </p:cNvPicPr>
          <p:nvPr>
            <p:ph idx="4294967295"/>
          </p:nvPr>
        </p:nvPicPr>
        <p:blipFill>
          <a:blip r:embed="rId3"/>
          <a:stretch>
            <a:fillRect/>
          </a:stretch>
        </p:blipFill>
        <p:spPr>
          <a:xfrm>
            <a:off x="5713874" y="1825625"/>
            <a:ext cx="4797922" cy="4351338"/>
          </a:xfrm>
          <a:prstGeom prst="rect">
            <a:avLst/>
          </a:prstGeom>
        </p:spPr>
      </p:pic>
      <p:sp>
        <p:nvSpPr>
          <p:cNvPr id="7" name="TextBox 6">
            <a:extLst>
              <a:ext uri="{FF2B5EF4-FFF2-40B4-BE49-F238E27FC236}">
                <a16:creationId xmlns:a16="http://schemas.microsoft.com/office/drawing/2014/main" id="{0C5F79AA-A493-3E97-D18B-0F55956BD414}"/>
              </a:ext>
            </a:extLst>
          </p:cNvPr>
          <p:cNvSpPr txBox="1"/>
          <p:nvPr/>
        </p:nvSpPr>
        <p:spPr>
          <a:xfrm>
            <a:off x="602674" y="1909399"/>
            <a:ext cx="4797922" cy="646331"/>
          </a:xfrm>
          <a:prstGeom prst="rect">
            <a:avLst/>
          </a:prstGeom>
          <a:noFill/>
        </p:spPr>
        <p:txBody>
          <a:bodyPr wrap="square">
            <a:spAutoFit/>
          </a:bodyPr>
          <a:lstStyle/>
          <a:p>
            <a:pPr>
              <a:spcBef>
                <a:spcPts val="1400"/>
              </a:spcBef>
            </a:pPr>
            <a:r>
              <a:rPr lang="en-US" dirty="0">
                <a:latin typeface="Abadi" panose="020B0604020104020204" pitchFamily="34" charset="0"/>
              </a:rPr>
              <a:t>U</a:t>
            </a:r>
            <a:r>
              <a:rPr lang="en-US" sz="1800" dirty="0">
                <a:latin typeface="Abadi" panose="020B0604020104020204" pitchFamily="34" charset="0"/>
              </a:rPr>
              <a:t>sed wildcard like ‘%’ to filter for </a:t>
            </a:r>
            <a:r>
              <a:rPr lang="en-US" sz="1800" b="1" dirty="0">
                <a:latin typeface="Abadi" panose="020B0604020104020204" pitchFamily="34" charset="0"/>
              </a:rPr>
              <a:t>WHERE</a:t>
            </a:r>
            <a:r>
              <a:rPr lang="en-US" sz="1800" dirty="0">
                <a:latin typeface="Abadi" panose="020B0604020104020204" pitchFamily="34" charset="0"/>
              </a:rPr>
              <a:t> </a:t>
            </a:r>
            <a:r>
              <a:rPr lang="en-US" sz="1800" dirty="0" err="1">
                <a:latin typeface="Abadi" panose="020B0604020104020204" pitchFamily="34" charset="0"/>
              </a:rPr>
              <a:t>MissionOutcome</a:t>
            </a:r>
            <a:r>
              <a:rPr lang="en-US" sz="1800" dirty="0">
                <a:latin typeface="Abadi" panose="020B0604020104020204" pitchFamily="34" charset="0"/>
              </a:rPr>
              <a:t> was a success or a failure. </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386354" cy="4351338"/>
          </a:xfrm>
          <a:prstGeom prst="rect">
            <a:avLst/>
          </a:prstGeom>
        </p:spPr>
        <p:txBody>
          <a:bodyPr>
            <a:normAutofit/>
          </a:bodyPr>
          <a:lstStyle/>
          <a:p>
            <a:pPr>
              <a:spcBef>
                <a:spcPts val="1400"/>
              </a:spcBef>
            </a:pPr>
            <a:r>
              <a:rPr lang="en-US" sz="2400" dirty="0">
                <a:latin typeface="Abadi" panose="020B0604020104020204" pitchFamily="34" charset="0"/>
              </a:rPr>
              <a:t>We determined the booster that have carried the maximum payload using a subquery in the </a:t>
            </a:r>
            <a:r>
              <a:rPr lang="en-US" sz="2400" b="1" dirty="0">
                <a:latin typeface="Abadi" panose="020B0604020104020204" pitchFamily="34" charset="0"/>
              </a:rPr>
              <a:t>WHERE</a:t>
            </a:r>
            <a:r>
              <a:rPr lang="en-US" sz="2400" dirty="0">
                <a:latin typeface="Abadi" panose="020B0604020104020204" pitchFamily="34" charset="0"/>
              </a:rPr>
              <a:t> clause and the </a:t>
            </a:r>
            <a:r>
              <a:rPr lang="en-US" sz="2400" b="1" dirty="0">
                <a:latin typeface="Abadi" panose="020B0604020104020204" pitchFamily="34" charset="0"/>
              </a:rPr>
              <a:t>MAX() </a:t>
            </a:r>
            <a:r>
              <a:rPr lang="en-US" sz="2400" dirty="0">
                <a:latin typeface="Abadi" panose="020B0604020104020204" pitchFamily="34" charset="0"/>
              </a:rPr>
              <a:t>function.</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a:extLst>
              <a:ext uri="{FF2B5EF4-FFF2-40B4-BE49-F238E27FC236}">
                <a16:creationId xmlns:a16="http://schemas.microsoft.com/office/drawing/2014/main" id="{29517B62-D534-C5C1-D293-08532918EE6C}"/>
              </a:ext>
            </a:extLst>
          </p:cNvPr>
          <p:cNvPicPr>
            <a:picLocks noChangeAspect="1"/>
          </p:cNvPicPr>
          <p:nvPr/>
        </p:nvPicPr>
        <p:blipFill>
          <a:blip r:embed="rId3"/>
          <a:stretch>
            <a:fillRect/>
          </a:stretch>
        </p:blipFill>
        <p:spPr>
          <a:xfrm>
            <a:off x="5207951" y="1474063"/>
            <a:ext cx="6155141" cy="495488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a:rPr>
              <a:t>We used a combinations of the </a:t>
            </a:r>
            <a:r>
              <a:rPr lang="en-US" sz="1800" b="1" dirty="0">
                <a:solidFill>
                  <a:schemeClr val="accent3">
                    <a:lumMod val="25000"/>
                  </a:schemeClr>
                </a:solidFill>
                <a:latin typeface="Abadi"/>
              </a:rPr>
              <a:t>WHERE</a:t>
            </a:r>
            <a:r>
              <a:rPr lang="en-US" sz="1800" dirty="0">
                <a:solidFill>
                  <a:schemeClr val="accent3">
                    <a:lumMod val="25000"/>
                  </a:schemeClr>
                </a:solidFill>
                <a:latin typeface="Abadi"/>
              </a:rPr>
              <a:t> clause, </a:t>
            </a:r>
            <a:r>
              <a:rPr lang="en-US" sz="1800" b="1" dirty="0">
                <a:solidFill>
                  <a:schemeClr val="accent3">
                    <a:lumMod val="25000"/>
                  </a:schemeClr>
                </a:solidFill>
                <a:latin typeface="Abadi"/>
              </a:rPr>
              <a:t>LIKE</a:t>
            </a:r>
            <a:r>
              <a:rPr lang="en-US" sz="1800" dirty="0">
                <a:solidFill>
                  <a:schemeClr val="accent3">
                    <a:lumMod val="25000"/>
                  </a:schemeClr>
                </a:solidFill>
                <a:latin typeface="Abadi"/>
              </a:rPr>
              <a:t>, </a:t>
            </a:r>
            <a:r>
              <a:rPr lang="en-US" sz="1800" b="1" dirty="0">
                <a:solidFill>
                  <a:schemeClr val="accent3">
                    <a:lumMod val="25000"/>
                  </a:schemeClr>
                </a:solidFill>
                <a:latin typeface="Abadi"/>
              </a:rPr>
              <a:t>AND</a:t>
            </a:r>
            <a:r>
              <a:rPr lang="en-US" sz="1800" dirty="0">
                <a:solidFill>
                  <a:schemeClr val="accent3">
                    <a:lumMod val="25000"/>
                  </a:schemeClr>
                </a:solidFill>
                <a:latin typeface="Abadi"/>
              </a:rPr>
              <a:t>, and </a:t>
            </a:r>
            <a:r>
              <a:rPr lang="en-US" sz="1800" b="1" dirty="0">
                <a:solidFill>
                  <a:schemeClr val="accent3">
                    <a:lumMod val="25000"/>
                  </a:schemeClr>
                </a:solidFill>
                <a:latin typeface="Abadi"/>
              </a:rPr>
              <a:t>BETWEEN</a:t>
            </a:r>
            <a:r>
              <a:rPr lang="en-US" sz="18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8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a:extLst>
              <a:ext uri="{FF2B5EF4-FFF2-40B4-BE49-F238E27FC236}">
                <a16:creationId xmlns:a16="http://schemas.microsoft.com/office/drawing/2014/main" id="{1873F24F-88A3-041B-E536-87481FDCEB6F}"/>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Content Placeholder 1">
            <a:extLst>
              <a:ext uri="{FF2B5EF4-FFF2-40B4-BE49-F238E27FC236}">
                <a16:creationId xmlns:a16="http://schemas.microsoft.com/office/drawing/2014/main" id="{38448907-7E63-F588-4D31-38D462B5F593}"/>
              </a:ext>
            </a:extLst>
          </p:cNvPr>
          <p:cNvPicPr>
            <a:picLocks noGrp="1" noChangeAspect="1"/>
          </p:cNvPicPr>
          <p:nvPr>
            <p:ph idx="4294967295"/>
          </p:nvPr>
        </p:nvPicPr>
        <p:blipFill>
          <a:blip r:embed="rId3"/>
          <a:stretch>
            <a:fillRect/>
          </a:stretch>
        </p:blipFill>
        <p:spPr>
          <a:xfrm>
            <a:off x="4943669" y="1853406"/>
            <a:ext cx="6124575" cy="4295775"/>
          </a:xfrm>
          <a:prstGeom prst="rect">
            <a:avLst/>
          </a:prstGeom>
        </p:spPr>
      </p:pic>
      <p:sp>
        <p:nvSpPr>
          <p:cNvPr id="8" name="TextBox 7">
            <a:extLst>
              <a:ext uri="{FF2B5EF4-FFF2-40B4-BE49-F238E27FC236}">
                <a16:creationId xmlns:a16="http://schemas.microsoft.com/office/drawing/2014/main" id="{F8F6108D-A39C-FE01-6E7E-A373DDA539E3}"/>
              </a:ext>
            </a:extLst>
          </p:cNvPr>
          <p:cNvSpPr txBox="1"/>
          <p:nvPr/>
        </p:nvSpPr>
        <p:spPr>
          <a:xfrm>
            <a:off x="602674" y="2098271"/>
            <a:ext cx="4064329" cy="3221395"/>
          </a:xfrm>
          <a:prstGeom prst="rect">
            <a:avLst/>
          </a:prstGeom>
          <a:noFill/>
        </p:spPr>
        <p:txBody>
          <a:bodyPr wrap="square">
            <a:spAutoFit/>
          </a:bodyPr>
          <a:lstStyle/>
          <a:p>
            <a:pPr>
              <a:spcBef>
                <a:spcPts val="1400"/>
              </a:spcBef>
            </a:pPr>
            <a:r>
              <a:rPr lang="en-US" sz="1800" dirty="0">
                <a:latin typeface="Abadi" panose="020B0604020104020204" pitchFamily="34" charset="0"/>
              </a:rPr>
              <a:t>We selected Landing outcomes and the </a:t>
            </a:r>
            <a:r>
              <a:rPr lang="en-US" sz="1800" b="1" dirty="0">
                <a:latin typeface="Abadi" panose="020B0604020104020204" pitchFamily="34" charset="0"/>
              </a:rPr>
              <a:t>COUNT</a:t>
            </a:r>
            <a:r>
              <a:rPr lang="en-US" sz="1800" dirty="0">
                <a:latin typeface="Abadi" panose="020B0604020104020204" pitchFamily="34" charset="0"/>
              </a:rPr>
              <a:t> of landing outcomes from the data and used the </a:t>
            </a:r>
            <a:r>
              <a:rPr lang="en-US" sz="1800" b="1" dirty="0">
                <a:latin typeface="Abadi" panose="020B0604020104020204" pitchFamily="34" charset="0"/>
              </a:rPr>
              <a:t>WHERE</a:t>
            </a:r>
            <a:r>
              <a:rPr lang="en-US" sz="1800" dirty="0">
                <a:latin typeface="Abadi" panose="020B0604020104020204" pitchFamily="34" charset="0"/>
              </a:rPr>
              <a:t> clause to filter for landing outcomes </a:t>
            </a:r>
            <a:r>
              <a:rPr lang="en-US" sz="1800" b="1" dirty="0">
                <a:latin typeface="Abadi" panose="020B0604020104020204" pitchFamily="34" charset="0"/>
              </a:rPr>
              <a:t>BETWEEN</a:t>
            </a:r>
            <a:r>
              <a:rPr lang="en-US" sz="1800" dirty="0">
                <a:latin typeface="Abadi" panose="020B0604020104020204" pitchFamily="34" charset="0"/>
              </a:rPr>
              <a:t> 2010-06-04 to 2010-03-20.</a:t>
            </a:r>
          </a:p>
          <a:p>
            <a:pPr>
              <a:spcBef>
                <a:spcPts val="1400"/>
              </a:spcBef>
            </a:pPr>
            <a:r>
              <a:rPr lang="en-US" sz="1800" dirty="0">
                <a:latin typeface="Abadi" panose="020B0604020104020204" pitchFamily="34" charset="0"/>
              </a:rPr>
              <a:t>We applied the </a:t>
            </a:r>
            <a:r>
              <a:rPr lang="en-US" sz="1800" b="1" dirty="0">
                <a:latin typeface="Abadi" panose="020B0604020104020204" pitchFamily="34" charset="0"/>
              </a:rPr>
              <a:t>GROUP BY </a:t>
            </a:r>
            <a:r>
              <a:rPr lang="en-US" sz="1800" dirty="0">
                <a:latin typeface="Abadi" panose="020B0604020104020204" pitchFamily="34" charset="0"/>
              </a:rPr>
              <a:t>clause to group the landing outcomes and the </a:t>
            </a:r>
            <a:r>
              <a:rPr lang="en-US" sz="1800" b="1" dirty="0">
                <a:latin typeface="Abadi" panose="020B0604020104020204" pitchFamily="34" charset="0"/>
              </a:rPr>
              <a:t>ORDER BY </a:t>
            </a:r>
            <a:r>
              <a:rPr lang="en-US" sz="1800" dirty="0">
                <a:latin typeface="Abadi" panose="020B0604020104020204" pitchFamily="34" charset="0"/>
              </a:rPr>
              <a:t>clause to order the grouped landing outcome in descending order.</a:t>
            </a:r>
          </a:p>
          <a:p>
            <a:pPr>
              <a:spcBef>
                <a:spcPts val="1400"/>
              </a:spcBef>
            </a:pPr>
            <a:endParaRPr lang="en-US" sz="1800" dirty="0"/>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a:p>
            <a:endParaRPr lang="en-US" dirty="0">
              <a:solidFill>
                <a:srgbClr val="0B49CB"/>
              </a:solidFill>
              <a:latin typeface="Abadi"/>
            </a:endParaRPr>
          </a:p>
        </p:txBody>
      </p:sp>
      <p:pic>
        <p:nvPicPr>
          <p:cNvPr id="4" name="Content Placeholder 5">
            <a:extLst>
              <a:ext uri="{FF2B5EF4-FFF2-40B4-BE49-F238E27FC236}">
                <a16:creationId xmlns:a16="http://schemas.microsoft.com/office/drawing/2014/main" id="{7FCBDB20-712E-E6B3-8870-01F64474BB2D}"/>
              </a:ext>
            </a:extLst>
          </p:cNvPr>
          <p:cNvPicPr>
            <a:picLocks noGrp="1" noChangeAspect="1"/>
          </p:cNvPicPr>
          <p:nvPr>
            <p:ph idx="4294967295"/>
          </p:nvPr>
        </p:nvPicPr>
        <p:blipFill>
          <a:blip r:embed="rId3"/>
          <a:stretch>
            <a:fillRect/>
          </a:stretch>
        </p:blipFill>
        <p:spPr>
          <a:xfrm>
            <a:off x="1983092" y="1825625"/>
            <a:ext cx="7319353" cy="435133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2" name="Content Placeholder 3">
            <a:extLst>
              <a:ext uri="{FF2B5EF4-FFF2-40B4-BE49-F238E27FC236}">
                <a16:creationId xmlns:a16="http://schemas.microsoft.com/office/drawing/2014/main" id="{A6FBD36A-C5A0-AD3A-8224-4E2F45361543}"/>
              </a:ext>
            </a:extLst>
          </p:cNvPr>
          <p:cNvPicPr>
            <a:picLocks noGrp="1" noChangeAspect="1"/>
          </p:cNvPicPr>
          <p:nvPr>
            <p:ph idx="4294967295"/>
          </p:nvPr>
        </p:nvPicPr>
        <p:blipFill>
          <a:blip r:embed="rId3"/>
          <a:stretch>
            <a:fillRect/>
          </a:stretch>
        </p:blipFill>
        <p:spPr>
          <a:xfrm>
            <a:off x="710563" y="1845849"/>
            <a:ext cx="9745662" cy="4310890"/>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2" name="Content Placeholder 3">
            <a:extLst>
              <a:ext uri="{FF2B5EF4-FFF2-40B4-BE49-F238E27FC236}">
                <a16:creationId xmlns:a16="http://schemas.microsoft.com/office/drawing/2014/main" id="{1AE5C50F-4ED9-B6E8-91F7-BBF23A617627}"/>
              </a:ext>
            </a:extLst>
          </p:cNvPr>
          <p:cNvPicPr>
            <a:picLocks noGrp="1" noChangeAspect="1"/>
          </p:cNvPicPr>
          <p:nvPr>
            <p:ph idx="4294967295"/>
          </p:nvPr>
        </p:nvPicPr>
        <p:blipFill>
          <a:blip r:embed="rId3"/>
          <a:stretch>
            <a:fillRect/>
          </a:stretch>
        </p:blipFill>
        <p:spPr>
          <a:xfrm>
            <a:off x="769938" y="2003529"/>
            <a:ext cx="8597900" cy="368914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2" name="Content Placeholder 3">
            <a:extLst>
              <a:ext uri="{FF2B5EF4-FFF2-40B4-BE49-F238E27FC236}">
                <a16:creationId xmlns:a16="http://schemas.microsoft.com/office/drawing/2014/main" id="{95AE60A4-9702-DF07-E32D-AFA2DD27701F}"/>
              </a:ext>
            </a:extLst>
          </p:cNvPr>
          <p:cNvPicPr>
            <a:picLocks noGrp="1" noChangeAspect="1"/>
          </p:cNvPicPr>
          <p:nvPr>
            <p:ph idx="4294967295"/>
          </p:nvPr>
        </p:nvPicPr>
        <p:blipFill>
          <a:blip r:embed="rId3"/>
          <a:stretch>
            <a:fillRect/>
          </a:stretch>
        </p:blipFill>
        <p:spPr>
          <a:xfrm>
            <a:off x="1015014" y="1825625"/>
            <a:ext cx="9255509" cy="4351338"/>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090057"/>
            <a:ext cx="10204108" cy="43371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pic>
        <p:nvPicPr>
          <p:cNvPr id="2" name="Content Placeholder 3">
            <a:extLst>
              <a:ext uri="{FF2B5EF4-FFF2-40B4-BE49-F238E27FC236}">
                <a16:creationId xmlns:a16="http://schemas.microsoft.com/office/drawing/2014/main" id="{A937181B-40D6-3DD6-905C-F3E0B84E101E}"/>
              </a:ext>
            </a:extLst>
          </p:cNvPr>
          <p:cNvPicPr>
            <a:picLocks noGrp="1" noChangeAspect="1"/>
          </p:cNvPicPr>
          <p:nvPr>
            <p:ph idx="4294967295"/>
          </p:nvPr>
        </p:nvPicPr>
        <p:blipFill>
          <a:blip r:embed="rId3"/>
          <a:stretch>
            <a:fillRect/>
          </a:stretch>
        </p:blipFill>
        <p:spPr>
          <a:xfrm>
            <a:off x="2323306" y="1896269"/>
            <a:ext cx="7372350" cy="42100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pic>
        <p:nvPicPr>
          <p:cNvPr id="2" name="Content Placeholder 3" descr="Graphical user interface, application&#10;&#10;Description automatically generated">
            <a:extLst>
              <a:ext uri="{FF2B5EF4-FFF2-40B4-BE49-F238E27FC236}">
                <a16:creationId xmlns:a16="http://schemas.microsoft.com/office/drawing/2014/main" id="{C2BA8839-E841-55B5-0E31-DBD0FB33638C}"/>
              </a:ext>
            </a:extLst>
          </p:cNvPr>
          <p:cNvPicPr>
            <a:picLocks noGrp="1" noChangeAspect="1"/>
          </p:cNvPicPr>
          <p:nvPr>
            <p:ph idx="4294967295"/>
          </p:nvPr>
        </p:nvPicPr>
        <p:blipFill>
          <a:blip r:embed="rId3"/>
          <a:stretch>
            <a:fillRect/>
          </a:stretch>
        </p:blipFill>
        <p:spPr>
          <a:xfrm>
            <a:off x="769938" y="2122343"/>
            <a:ext cx="10414000" cy="375790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10687962" cy="549049"/>
          </a:xfrm>
          <a:prstGeom prst="rect">
            <a:avLst/>
          </a:prstGeom>
        </p:spPr>
        <p:txBody>
          <a:bodyPr vert="horz" lIns="91440" tIns="45720" rIns="91440" bIns="45720" rtlCol="0" anchor="t">
            <a:normAutofit/>
          </a:bodyPr>
          <a:lstStyle/>
          <a:p>
            <a:pPr>
              <a:spcBef>
                <a:spcPts val="1400"/>
              </a:spcBef>
            </a:pPr>
            <a:r>
              <a:rPr lang="en-US" sz="2200" dirty="0">
                <a:latin typeface="Abadi" panose="020B0604020104020204" pitchFamily="34" charset="0"/>
              </a:rPr>
              <a:t>The decision tree classifier is the model with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96EF274B-9E07-DA84-6092-FA600F38B8A1}"/>
              </a:ext>
            </a:extLst>
          </p:cNvPr>
          <p:cNvPicPr>
            <a:picLocks noChangeAspect="1"/>
          </p:cNvPicPr>
          <p:nvPr/>
        </p:nvPicPr>
        <p:blipFill>
          <a:blip r:embed="rId3"/>
          <a:stretch>
            <a:fillRect/>
          </a:stretch>
        </p:blipFill>
        <p:spPr>
          <a:xfrm>
            <a:off x="557784" y="2815221"/>
            <a:ext cx="11164824" cy="332153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347766" cy="158832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C929C867-3DDB-CA5B-7D3B-DCB074EA89C8}"/>
              </a:ext>
            </a:extLst>
          </p:cNvPr>
          <p:cNvPicPr>
            <a:picLocks noChangeAspect="1"/>
          </p:cNvPicPr>
          <p:nvPr/>
        </p:nvPicPr>
        <p:blipFill>
          <a:blip r:embed="rId3"/>
          <a:stretch>
            <a:fillRect/>
          </a:stretch>
        </p:blipFill>
        <p:spPr>
          <a:xfrm>
            <a:off x="4590270" y="3376634"/>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3706349"/>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94410"/>
            <a:ext cx="10687961" cy="549827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lvl="1">
              <a:lnSpc>
                <a:spcPct val="120000"/>
              </a:lnSpc>
              <a:spcBef>
                <a:spcPts val="1400"/>
              </a:spcBef>
            </a:pPr>
            <a:r>
              <a:rPr lang="en-US" sz="7600" dirty="0">
                <a:solidFill>
                  <a:schemeClr val="bg2">
                    <a:lumMod val="50000"/>
                  </a:schemeClr>
                </a:solidFill>
                <a:latin typeface="Abadi"/>
              </a:rPr>
              <a:t>Used data visualization to visualize the data and </a:t>
            </a:r>
            <a:r>
              <a:rPr lang="en-US" sz="7600" dirty="0" err="1">
                <a:solidFill>
                  <a:schemeClr val="bg2">
                    <a:lumMod val="50000"/>
                  </a:schemeClr>
                </a:solidFill>
                <a:latin typeface="Abadi"/>
              </a:rPr>
              <a:t>sql</a:t>
            </a:r>
            <a:r>
              <a:rPr lang="en-US" sz="7600" dirty="0">
                <a:solidFill>
                  <a:schemeClr val="bg2">
                    <a:lumMod val="50000"/>
                  </a:schemeClr>
                </a:solidFill>
                <a:latin typeface="Abadi"/>
              </a:rPr>
              <a:t> queries to sort and select through data.</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lvl="1">
              <a:lnSpc>
                <a:spcPct val="120000"/>
              </a:lnSpc>
              <a:spcBef>
                <a:spcPts val="1400"/>
              </a:spcBef>
            </a:pPr>
            <a:r>
              <a:rPr lang="en-US" sz="7600" dirty="0">
                <a:solidFill>
                  <a:schemeClr val="bg2">
                    <a:lumMod val="50000"/>
                  </a:schemeClr>
                </a:solidFill>
                <a:latin typeface="Abadi"/>
              </a:rPr>
              <a:t>Drawing maps to develop better visual understanding</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a:t>
            </a:r>
            <a:r>
              <a:rPr lang="en-US" sz="1900" dirty="0" err="1">
                <a:solidFill>
                  <a:schemeClr val="accent3">
                    <a:lumMod val="25000"/>
                  </a:schemeClr>
                </a:solidFill>
                <a:latin typeface="Abadi" panose="020B0604020104020204" pitchFamily="34" charset="0"/>
              </a:rPr>
              <a:t>json</a:t>
            </a:r>
            <a:r>
              <a:rPr lang="en-US" sz="1900" dirty="0">
                <a:solidFill>
                  <a:schemeClr val="accent3">
                    <a:lumMod val="25000"/>
                  </a:schemeClr>
                </a:solidFill>
                <a:latin typeface="Abadi" panose="020B0604020104020204" pitchFamily="34" charset="0"/>
              </a:rPr>
              <a:t>()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a:t>
            </a:r>
            <a:r>
              <a:rPr lang="en-US" sz="1900" dirty="0" err="1">
                <a:solidFill>
                  <a:schemeClr val="accent3">
                    <a:lumMod val="25000"/>
                  </a:schemeClr>
                </a:solidFill>
                <a:latin typeface="Abadi" panose="020B0604020104020204" pitchFamily="34" charset="0"/>
              </a:rPr>
              <a:t>BeautifulSoup</a:t>
            </a:r>
            <a:r>
              <a:rPr lang="en-US"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lnSpc>
                <a:spcPct val="100000"/>
              </a:lnSpc>
              <a:spcBef>
                <a:spcPts val="1400"/>
              </a:spcBef>
              <a:buNone/>
            </a:pPr>
            <a:r>
              <a:rPr lang="en-US" sz="2400" dirty="0"/>
              <a:t>https://github.com/AanchalJJoshi/IBM-Data-Science/blob/main/DataCollection.ipynb</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01A147E5-D82D-004B-1BF6-578C86D6FC5E}"/>
              </a:ext>
            </a:extLst>
          </p:cNvPr>
          <p:cNvPicPr>
            <a:picLocks noChangeAspect="1"/>
          </p:cNvPicPr>
          <p:nvPr/>
        </p:nvPicPr>
        <p:blipFill>
          <a:blip r:embed="rId3"/>
          <a:stretch>
            <a:fillRect/>
          </a:stretch>
        </p:blipFill>
        <p:spPr>
          <a:xfrm>
            <a:off x="6459136"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52706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a:t>
            </a:r>
            <a:r>
              <a:rPr lang="en-US" sz="2200" dirty="0" err="1">
                <a:solidFill>
                  <a:schemeClr val="accent3">
                    <a:lumMod val="25000"/>
                  </a:schemeClr>
                </a:solidFill>
                <a:latin typeface="Abadi"/>
              </a:rPr>
              <a:t>webscrap</a:t>
            </a:r>
            <a:r>
              <a:rPr lang="en-US" sz="2200" dirty="0">
                <a:solidFill>
                  <a:schemeClr val="accent3">
                    <a:lumMod val="25000"/>
                  </a:schemeClr>
                </a:solidFill>
                <a:latin typeface="Abadi"/>
              </a:rPr>
              <a:t>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https://github.com/AanchalJJoshi/IBM-Data-Science/blob/main/DataCollection_webscraping.ipynb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a:extLst>
              <a:ext uri="{FF2B5EF4-FFF2-40B4-BE49-F238E27FC236}">
                <a16:creationId xmlns:a16="http://schemas.microsoft.com/office/drawing/2014/main" id="{EE47F003-C141-7514-1C28-C14E6B706C56}"/>
              </a:ext>
            </a:extLst>
          </p:cNvPr>
          <p:cNvPicPr>
            <a:picLocks noChangeAspect="1"/>
          </p:cNvPicPr>
          <p:nvPr/>
        </p:nvPicPr>
        <p:blipFill>
          <a:blip r:embed="rId3"/>
          <a:stretch>
            <a:fillRect/>
          </a:stretch>
        </p:blipFill>
        <p:spPr>
          <a:xfrm>
            <a:off x="5945887" y="1506934"/>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433</TotalTime>
  <Words>1853</Words>
  <Application>Microsoft Office PowerPoint</Application>
  <PresentationFormat>Widescreen</PresentationFormat>
  <Paragraphs>210</Paragraphs>
  <Slides>47</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Joshi, Anchal A.</cp:lastModifiedBy>
  <cp:revision>242</cp:revision>
  <dcterms:created xsi:type="dcterms:W3CDTF">2021-04-29T18:58:34Z</dcterms:created>
  <dcterms:modified xsi:type="dcterms:W3CDTF">2024-04-09T11:58:53Z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